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0" r:id="rId3"/>
    <p:sldId id="281" r:id="rId4"/>
    <p:sldId id="260" r:id="rId5"/>
    <p:sldId id="283" r:id="rId6"/>
    <p:sldId id="291" r:id="rId7"/>
    <p:sldId id="264" r:id="rId8"/>
    <p:sldId id="265" r:id="rId9"/>
    <p:sldId id="266" r:id="rId10"/>
    <p:sldId id="267" r:id="rId11"/>
    <p:sldId id="284" r:id="rId12"/>
    <p:sldId id="268" r:id="rId13"/>
    <p:sldId id="274" r:id="rId14"/>
    <p:sldId id="269" r:id="rId15"/>
    <p:sldId id="286" r:id="rId16"/>
    <p:sldId id="285" r:id="rId17"/>
    <p:sldId id="287" r:id="rId18"/>
    <p:sldId id="29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10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83809-77DA-4E76-9E28-F60022861C11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6CA8-1F72-43E6-AE54-66D1050D817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271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611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3808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02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4757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D1ED-B43B-458B-A543-F0D9C79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4475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20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33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50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375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7058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6033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83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5AE9-ADD2-421D-8A78-26D6F1242852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0B9F-47D0-4550-8DDE-022635A606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611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5.xml"/><Relationship Id="rId3" Type="http://schemas.openxmlformats.org/officeDocument/2006/relationships/image" Target="../media/image28.gif"/><Relationship Id="rId7" Type="http://schemas.openxmlformats.org/officeDocument/2006/relationships/image" Target="../media/image11.gif"/><Relationship Id="rId12" Type="http://schemas.openxmlformats.org/officeDocument/2006/relationships/image" Target="../media/image35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10.gif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gif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8" t="2037" r="6249"/>
          <a:stretch/>
        </p:blipFill>
        <p:spPr>
          <a:xfrm>
            <a:off x="0" y="-175796"/>
            <a:ext cx="12121652" cy="703379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3074" y="4150236"/>
            <a:ext cx="4925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Tiết: Tập đọc</a:t>
            </a:r>
          </a:p>
          <a:p>
            <a:pPr algn="ctr"/>
            <a:r>
              <a:rPr lang="vi-VN" altLang="zh-CN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Lớp 5</a:t>
            </a:r>
          </a:p>
        </p:txBody>
      </p:sp>
      <p:pic>
        <p:nvPicPr>
          <p:cNvPr id="19" name="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910" y="3976933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8371267" y="5505896"/>
            <a:ext cx="3243900" cy="1352104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724837" y="3691077"/>
              <a:ext cx="261802" cy="102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vi-V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pic>
        <p:nvPicPr>
          <p:cNvPr id="17" name="Picture 29" descr="200463042511690xy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6062" y="1482145"/>
            <a:ext cx="3400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Blue_rose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7493" y="5486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800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775" y="1893865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3" y="34562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685" y="229428"/>
            <a:ext cx="1055955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200" i="1" dirty="0">
                <a:latin typeface="+mj-lt"/>
              </a:rPr>
              <a:t>. </a:t>
            </a:r>
            <a:r>
              <a:rPr lang="vi-VN" sz="3200" i="1" u="sng" dirty="0">
                <a:latin typeface="+mj-lt"/>
              </a:rPr>
              <a:t>Hãy </a:t>
            </a:r>
            <a:r>
              <a:rPr lang="vi-VN" sz="3200" i="1" dirty="0">
                <a:latin typeface="+mj-lt"/>
              </a:rPr>
              <a:t>nêu một, hai câu thơ nói lên lòng tự hào về đất nước tự do, về truyền thống bất khuất của dân tộc trong khổ thơ thứ 4 và thứ 5.</a:t>
            </a:r>
            <a:endParaRPr lang="en-US" altLang="zh-CN" sz="3200" b="1" dirty="0"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7106" y="3050275"/>
            <a:ext cx="2876005" cy="1733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vi-VN" sz="3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Những câu thơ trong khổ 4, 5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38945" y="2892554"/>
            <a:ext cx="1339418" cy="1024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8945" y="3929603"/>
            <a:ext cx="1339418" cy="118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478363" y="2630944"/>
            <a:ext cx="61648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tự hào về đất nước tự do: 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067963" y="3162853"/>
            <a:ext cx="588967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xanh đây là của chúng ta</a:t>
            </a:r>
          </a:p>
          <a:p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Núi rừng đây là của chúng ta </a:t>
            </a:r>
          </a:p>
          <a:p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... 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5478363" y="4823140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vi-VN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bất khuất: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716202" y="5407915"/>
            <a:ext cx="61838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những người chưa bao giờ khuất</a:t>
            </a:r>
          </a:p>
        </p:txBody>
      </p:sp>
    </p:spTree>
    <p:extLst>
      <p:ext uri="{BB962C8B-B14F-4D97-AF65-F5344CB8AC3E}">
        <p14:creationId xmlns:p14="http://schemas.microsoft.com/office/powerpoint/2010/main" xmlns="" val="14049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pic>
        <p:nvPicPr>
          <p:cNvPr id="17" name="Picture 8" descr="best_20121019-094517-2-12hbtrungcolorjpg13506127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476" y="1948475"/>
            <a:ext cx="3088515" cy="465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001tlcF6gy6N2sMgQzd57&amp;6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991" y="1948475"/>
            <a:ext cx="3232577" cy="465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960" y="1948475"/>
            <a:ext cx="3088516" cy="46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5953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41719"/>
          <a:stretch/>
        </p:blipFill>
        <p:spPr>
          <a:xfrm>
            <a:off x="8669799" y="5106576"/>
            <a:ext cx="3539964" cy="1765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1309" y="1803537"/>
            <a:ext cx="0" cy="4414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058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750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bài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458539" y="5432871"/>
            <a:ext cx="2488627" cy="194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81567"/>
            <a:ext cx="4760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xao xác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ngoảnh lại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phù sa </a:t>
            </a:r>
            <a:endParaRPr lang="en-GB" sz="3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khuất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4978" y="2301263"/>
            <a:ext cx="5819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vi-VN" sz="3200" dirty="0">
                <a:latin typeface="+mj-lt"/>
              </a:rPr>
              <a:t>: </a:t>
            </a:r>
            <a:r>
              <a:rPr lang="vi-VN" sz="3200" i="1" dirty="0">
                <a:latin typeface="+mj-lt"/>
              </a:rPr>
              <a:t>Những ngày thu đẹp và buồn của mùa thu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4978" y="3378481"/>
            <a:ext cx="5819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</a:rPr>
              <a:t>:</a:t>
            </a:r>
            <a:r>
              <a:rPr lang="vi-VN" sz="3200" i="1" dirty="0">
                <a:latin typeface="+mj-lt"/>
              </a:rPr>
              <a:t> Hình ảnh đẹp và vui về mùa thu mới.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4978" y="4460245"/>
            <a:ext cx="5602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latin typeface="+mj-lt"/>
              </a:rPr>
              <a:t>: Lòng tự hào và truyền thống bất khuất của dân tộc ta.</a:t>
            </a:r>
          </a:p>
        </p:txBody>
      </p:sp>
    </p:spTree>
    <p:extLst>
      <p:ext uri="{BB962C8B-B14F-4D97-AF65-F5344CB8AC3E}">
        <p14:creationId xmlns:p14="http://schemas.microsoft.com/office/powerpoint/2010/main" xmlns="" val="188697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41719"/>
          <a:stretch/>
        </p:blipFill>
        <p:spPr>
          <a:xfrm>
            <a:off x="8669799" y="5106576"/>
            <a:ext cx="3539964" cy="1765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1309" y="1803537"/>
            <a:ext cx="0" cy="4414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058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750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bài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458539" y="5432871"/>
            <a:ext cx="2488627" cy="194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68689"/>
            <a:ext cx="4760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xao xác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ngoảnh lại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phù sa </a:t>
            </a:r>
            <a:endParaRPr lang="en-GB" sz="3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khuất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4415" y="2301263"/>
            <a:ext cx="5935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 </a:t>
            </a:r>
            <a:r>
              <a:rPr lang="vi-VN" sz="3200" b="1" dirty="0">
                <a:latin typeface="+mj-lt"/>
              </a:rPr>
              <a:t>: </a:t>
            </a:r>
            <a:r>
              <a:rPr lang="vi-VN" sz="3200" b="1" i="1" dirty="0">
                <a:latin typeface="+mj-lt"/>
              </a:rPr>
              <a:t>Những ngày thu đẹp và buồn của mùa thu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4978" y="3453574"/>
            <a:ext cx="5819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j-lt"/>
              </a:rPr>
              <a:t>:</a:t>
            </a:r>
            <a:r>
              <a:rPr lang="vi-VN" sz="3200" b="1" i="1" dirty="0">
                <a:latin typeface="+mj-lt"/>
              </a:rPr>
              <a:t> Hình ảnh đẹp và vui về mùa thu mới.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1382" y="4530792"/>
            <a:ext cx="568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</a:t>
            </a:r>
            <a:r>
              <a:rPr lang="vi-VN" sz="3200" b="1" i="1" dirty="0">
                <a:latin typeface="+mj-lt"/>
              </a:rPr>
              <a:t>: Lòng tự hào và truyền thống bất khuất của dân tộc ta.</a:t>
            </a:r>
          </a:p>
        </p:txBody>
      </p:sp>
    </p:spTree>
    <p:extLst>
      <p:ext uri="{BB962C8B-B14F-4D97-AF65-F5344CB8AC3E}">
        <p14:creationId xmlns:p14="http://schemas.microsoft.com/office/powerpoint/2010/main" xmlns="" val="159336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66" t="43141" r="16000" b="18696"/>
          <a:stretch/>
        </p:blipFill>
        <p:spPr>
          <a:xfrm>
            <a:off x="10199321" y="3794349"/>
            <a:ext cx="1544284" cy="1828159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00" t="72533" r="8533"/>
          <a:stretch/>
        </p:blipFill>
        <p:spPr>
          <a:xfrm>
            <a:off x="8830397" y="5353912"/>
            <a:ext cx="3569570" cy="1504087"/>
          </a:xfrm>
          <a:prstGeom prst="rect">
            <a:avLst/>
          </a:prstGeom>
        </p:spPr>
      </p:pic>
      <p:pic>
        <p:nvPicPr>
          <p:cNvPr id="15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6" r="34400" b="5897"/>
          <a:stretch/>
        </p:blipFill>
        <p:spPr>
          <a:xfrm>
            <a:off x="265308" y="0"/>
            <a:ext cx="8621873" cy="6453632"/>
          </a:xfrm>
          <a:prstGeom prst="rect">
            <a:avLst/>
          </a:prstGeom>
        </p:spPr>
      </p:pic>
      <p:pic>
        <p:nvPicPr>
          <p:cNvPr id="18" name="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81" t="24563" r="40933" b="26282"/>
          <a:stretch/>
        </p:blipFill>
        <p:spPr>
          <a:xfrm flipH="1">
            <a:off x="239348" y="3370117"/>
            <a:ext cx="2284543" cy="3083515"/>
          </a:xfrm>
          <a:prstGeom prst="rect">
            <a:avLst/>
          </a:prstGeom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33" t="18963" r="21600" b="52948"/>
          <a:stretch/>
        </p:blipFill>
        <p:spPr>
          <a:xfrm>
            <a:off x="8645774" y="1149376"/>
            <a:ext cx="1583591" cy="1538160"/>
          </a:xfrm>
          <a:prstGeom prst="rect">
            <a:avLst/>
          </a:prstGeom>
        </p:spPr>
      </p:pic>
      <p:pic>
        <p:nvPicPr>
          <p:cNvPr id="20" name="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67" t="4030" r="30313" b="70607"/>
          <a:stretch/>
        </p:blipFill>
        <p:spPr>
          <a:xfrm>
            <a:off x="10201269" y="1293268"/>
            <a:ext cx="1540162" cy="1388887"/>
          </a:xfrm>
          <a:prstGeom prst="rect">
            <a:avLst/>
          </a:prstGeom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123714" y="2533757"/>
            <a:ext cx="63063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chính:</a:t>
            </a:r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Niềm vui và lòng tự hào về một đất nước tự do.</a:t>
            </a:r>
          </a:p>
        </p:txBody>
      </p:sp>
    </p:spTree>
    <p:extLst>
      <p:ext uri="{BB962C8B-B14F-4D97-AF65-F5344CB8AC3E}">
        <p14:creationId xmlns:p14="http://schemas.microsoft.com/office/powerpoint/2010/main" xmlns="" val="15255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z="2400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" y="-42712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9852" y="177025"/>
            <a:ext cx="1101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05543" y="5419935"/>
            <a:ext cx="2488627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4896" y="1192688"/>
            <a:ext cx="6857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thu nay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 rồi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đứng vui nghe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giữa núi đồi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rừng tre phấp phới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thu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thay áo mới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biếc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nói cười thiết tha.</a:t>
            </a:r>
          </a:p>
          <a:p>
            <a:pPr>
              <a:spcBef>
                <a:spcPct val="50000"/>
              </a:spcBef>
            </a:pPr>
            <a:r>
              <a:rPr lang="vi-VN" altLang="vi-VN" sz="3200" dirty="0">
                <a:latin typeface="+mj-lt"/>
              </a:rPr>
              <a:t>Trời xanh đây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là của chúng ta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Núi rừng đây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là của chúng ta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Những cánh đồng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thơm mát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Những ngả đường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bát ngát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Những dòng sông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đỏ nặng phù sa. 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21106095">
            <a:off x="122282" y="196045"/>
            <a:ext cx="3933512" cy="1993286"/>
          </a:xfrm>
          <a:prstGeom prst="cloudCallout">
            <a:avLst>
              <a:gd name="adj1" fmla="val -45315"/>
              <a:gd name="adj2" fmla="val 111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 algn="ctr" eaLnBrk="1" hangingPunct="1"/>
            <a:r>
              <a:rPr lang="vi-VN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</a:t>
            </a:r>
          </a:p>
        </p:txBody>
      </p:sp>
    </p:spTree>
    <p:extLst>
      <p:ext uri="{BB962C8B-B14F-4D97-AF65-F5344CB8AC3E}">
        <p14:creationId xmlns:p14="http://schemas.microsoft.com/office/powerpoint/2010/main" xmlns="" val="4588217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z="2400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" y="-42712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9852" y="177025"/>
            <a:ext cx="1101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05543" y="5419935"/>
            <a:ext cx="2488627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1122" y="1254243"/>
            <a:ext cx="6649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Mùa thu nay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 rồi </a:t>
            </a:r>
            <a:b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đứng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vui nghe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núi đồi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rừng tre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phấp phới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thu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áo mới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biếc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nói cười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tha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vi-VN" altLang="vi-VN" sz="3200" dirty="0">
                <a:latin typeface="+mj-lt"/>
              </a:rPr>
              <a:t>Trời xanh </a:t>
            </a:r>
            <a:r>
              <a:rPr lang="vi-VN" altLang="vi-VN" sz="3200" b="1" dirty="0">
                <a:latin typeface="+mj-lt"/>
              </a:rPr>
              <a:t>đây</a:t>
            </a:r>
            <a:r>
              <a:rPr lang="vi-VN" altLang="vi-VN" sz="3200" dirty="0">
                <a:latin typeface="+mj-lt"/>
              </a:rPr>
              <a:t>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là </a:t>
            </a:r>
            <a:r>
              <a:rPr lang="vi-VN" altLang="vi-VN" sz="3200" b="1" dirty="0">
                <a:latin typeface="+mj-lt"/>
              </a:rPr>
              <a:t>của chúng ta</a:t>
            </a:r>
            <a:r>
              <a:rPr lang="vi-VN" altLang="vi-VN" sz="3200" dirty="0">
                <a:latin typeface="+mj-lt"/>
              </a:rPr>
              <a:t>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Núi rừng </a:t>
            </a:r>
            <a:r>
              <a:rPr lang="vi-VN" altLang="vi-VN" sz="3200" b="1" dirty="0">
                <a:latin typeface="+mj-lt"/>
              </a:rPr>
              <a:t>đây</a:t>
            </a:r>
            <a:r>
              <a:rPr lang="vi-VN" altLang="vi-VN" sz="3200" dirty="0">
                <a:latin typeface="+mj-lt"/>
              </a:rPr>
              <a:t>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là </a:t>
            </a:r>
            <a:r>
              <a:rPr lang="vi-VN" altLang="vi-VN" sz="3200" b="1" dirty="0">
                <a:latin typeface="+mj-lt"/>
              </a:rPr>
              <a:t>của chúng ta</a:t>
            </a:r>
            <a:r>
              <a:rPr lang="vi-VN" altLang="vi-VN" sz="3200" dirty="0">
                <a:latin typeface="+mj-lt"/>
              </a:rPr>
              <a:t>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Những cánh đồng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</a:t>
            </a:r>
            <a:r>
              <a:rPr lang="vi-VN" altLang="vi-VN" sz="3200" b="1" dirty="0">
                <a:latin typeface="+mj-lt"/>
              </a:rPr>
              <a:t>thơm mát</a:t>
            </a:r>
            <a:r>
              <a:rPr lang="vi-VN" altLang="vi-VN" sz="3200" dirty="0">
                <a:latin typeface="+mj-lt"/>
              </a:rPr>
              <a:t>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Những ngả đường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</a:t>
            </a:r>
            <a:r>
              <a:rPr lang="vi-VN" altLang="vi-VN" sz="3200" b="1" dirty="0">
                <a:latin typeface="+mj-lt"/>
              </a:rPr>
              <a:t>bát ngát</a:t>
            </a:r>
            <a:r>
              <a:rPr lang="vi-VN" altLang="vi-VN" sz="3200" dirty="0">
                <a:latin typeface="+mj-lt"/>
              </a:rPr>
              <a:t> </a:t>
            </a:r>
            <a:br>
              <a:rPr lang="vi-VN" altLang="vi-VN" sz="3200" dirty="0">
                <a:latin typeface="+mj-lt"/>
              </a:rPr>
            </a:br>
            <a:r>
              <a:rPr lang="vi-VN" altLang="vi-VN" sz="3200" dirty="0">
                <a:latin typeface="+mj-lt"/>
              </a:rPr>
              <a:t>Những dòng sông </a:t>
            </a:r>
            <a:r>
              <a:rPr lang="vi-VN" altLang="vi-VN" sz="32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3200" dirty="0">
                <a:latin typeface="+mj-lt"/>
              </a:rPr>
              <a:t> </a:t>
            </a:r>
            <a:r>
              <a:rPr lang="vi-VN" altLang="vi-VN" sz="3200" b="1" dirty="0">
                <a:latin typeface="+mj-lt"/>
              </a:rPr>
              <a:t>đỏ nặng </a:t>
            </a:r>
            <a:r>
              <a:rPr lang="vi-VN" altLang="vi-VN" sz="3200" dirty="0">
                <a:latin typeface="+mj-lt"/>
              </a:rPr>
              <a:t>phù sa. 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47134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6421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708" y="42204"/>
            <a:ext cx="11012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973589" y="2566313"/>
            <a:ext cx="94757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chính:</a:t>
            </a:r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Niềm vui và lòng tự hào về một đất nước tự do.</a:t>
            </a:r>
          </a:p>
        </p:txBody>
      </p:sp>
      <p:pic>
        <p:nvPicPr>
          <p:cNvPr id="17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81" t="24563" r="40933" b="26282"/>
          <a:stretch/>
        </p:blipFill>
        <p:spPr>
          <a:xfrm flipH="1">
            <a:off x="616996" y="4163608"/>
            <a:ext cx="1964601" cy="2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5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5105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4445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lumen-pflanzen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368800" y="4343401"/>
            <a:ext cx="3048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blumen-pflanzen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368800" y="4314826"/>
            <a:ext cx="3048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600" y="4876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0" y="481965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0800" y="4114800"/>
            <a:ext cx="165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505200"/>
            <a:ext cx="165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667000"/>
            <a:ext cx="1651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3048000"/>
            <a:ext cx="162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4521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WhitecornerFlow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3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49037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Blue_ros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8401" y="3657600"/>
            <a:ext cx="1892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200" y="4953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7200" y="5181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blumen-pflanzen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48831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Blue_ros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4343400"/>
            <a:ext cx="13631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8800" y="4038600"/>
            <a:ext cx="406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7600" y="3505200"/>
            <a:ext cx="88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8682075">
            <a:off x="101600" y="4343400"/>
            <a:ext cx="81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2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3600" y="3733800"/>
            <a:ext cx="406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505200"/>
            <a:ext cx="406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137955">
            <a:off x="1735667" y="5041900"/>
            <a:ext cx="768351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682075">
            <a:off x="11480800" y="4800601"/>
            <a:ext cx="71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8800" y="2362200"/>
            <a:ext cx="162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0"/>
            <a:ext cx="4533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0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733800"/>
            <a:ext cx="162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048000" y="850901"/>
            <a:ext cx="833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i="1">
                <a:solidFill>
                  <a:srgbClr val="FF6699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2057400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</a:rPr>
              <a:t>Chúc</a:t>
            </a:r>
            <a:r>
              <a:rPr lang="en-US" sz="6000" b="1" i="1">
                <a:solidFill>
                  <a:srgbClr val="FF0000"/>
                </a:solidFill>
                <a:latin typeface="Times New Roman" pitchFamily="18" charset="0"/>
              </a:rPr>
              <a:t> các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</a:rPr>
              <a:t>tốt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</a:rPr>
              <a:t> !</a:t>
            </a:r>
          </a:p>
        </p:txBody>
      </p:sp>
      <p:pic>
        <p:nvPicPr>
          <p:cNvPr id="22561" name="Picture 29" descr="200463042511690x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601" y="838200"/>
            <a:ext cx="4533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228600"/>
            <a:ext cx="294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9" descr="buom hoa dong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401" y="381000"/>
            <a:ext cx="229023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79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/>
      <p:bldP spid="37919" grpId="1"/>
      <p:bldP spid="37920" grpId="0"/>
      <p:bldP spid="37920" grpId="1"/>
      <p:bldP spid="37920" grpId="2"/>
      <p:bldP spid="37920" grpId="3"/>
      <p:bldP spid="37920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41719"/>
          <a:stretch/>
        </p:blipFill>
        <p:spPr>
          <a:xfrm>
            <a:off x="8669799" y="5106576"/>
            <a:ext cx="3539964" cy="1765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458539" y="5432871"/>
            <a:ext cx="2488627" cy="19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82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z="2400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" y="-42712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320" y="-15804"/>
            <a:ext cx="1101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27030" y="5432875"/>
            <a:ext cx="2488627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88" y="581182"/>
            <a:ext cx="544761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mát trong như sáng năm xưa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mùa thu hương cốm mới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nhớ những ngày thu đã xa.</a:t>
            </a:r>
          </a:p>
          <a:p>
            <a:pPr>
              <a:spcBef>
                <a:spcPct val="50000"/>
              </a:spcBef>
            </a:pP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chớm lạnh trong lòng Hà Nội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phố dài xao xác hơi may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ra đi đầu không ngoảnh lại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lưng thềm nắng lá rơi đầy. </a:t>
            </a:r>
          </a:p>
          <a:p>
            <a:pPr>
              <a:spcBef>
                <a:spcPct val="50000"/>
              </a:spcBef>
            </a:pP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thu nay khác rồi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đứng vui nghe giữa núi đồi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 rừng tre phấp phới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thu thay áo mới </a:t>
            </a:r>
            <a:b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biếc nói cười thiết tha. 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165118" y="611960"/>
            <a:ext cx="5786476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500" dirty="0">
                <a:latin typeface="+mj-lt"/>
              </a:rPr>
              <a:t>Trời xanh đây là của chúng ta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Núi rừng đây là của chúng ta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Những cánh đồng thơm mát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Những ngả đường bát ngát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Những dòng sông đỏ nặng phù sa. </a:t>
            </a:r>
          </a:p>
          <a:p>
            <a:pPr>
              <a:spcBef>
                <a:spcPct val="50000"/>
              </a:spcBef>
            </a:pPr>
            <a:r>
              <a:rPr lang="vi-VN" altLang="vi-VN" sz="2500" dirty="0">
                <a:latin typeface="+mj-lt"/>
              </a:rPr>
              <a:t>Nước chúng ta,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Nước những người chưa bao giờ khuất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Ðêm đêm rì rầm trong tiếng đất </a:t>
            </a:r>
            <a:br>
              <a:rPr lang="vi-VN" altLang="vi-VN" sz="2500" dirty="0">
                <a:latin typeface="+mj-lt"/>
              </a:rPr>
            </a:br>
            <a:r>
              <a:rPr lang="vi-VN" altLang="vi-VN" sz="2500" dirty="0">
                <a:latin typeface="+mj-lt"/>
              </a:rPr>
              <a:t>Những buổi ngày xưa vọng nói về.</a:t>
            </a:r>
          </a:p>
          <a:p>
            <a:pPr>
              <a:spcBef>
                <a:spcPct val="50000"/>
              </a:spcBef>
            </a:pPr>
            <a:r>
              <a:rPr lang="vi-VN" altLang="vi-VN" sz="2500" dirty="0">
                <a:latin typeface="+mj-lt"/>
              </a:rPr>
              <a:t>                                   </a:t>
            </a:r>
            <a:r>
              <a:rPr lang="vi-VN" altLang="vi-VN" sz="2500" i="1" dirty="0">
                <a:latin typeface="+mj-lt"/>
              </a:rPr>
              <a:t>Nguyễn Đình Thi</a:t>
            </a:r>
          </a:p>
          <a:p>
            <a:pPr>
              <a:spcBef>
                <a:spcPct val="50000"/>
              </a:spcBef>
            </a:pPr>
            <a:endParaRPr lang="vi-VN" altLang="vi-VN" sz="24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vi-VN" alt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161" y="5614959"/>
            <a:ext cx="98794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1, 2: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Giọng nhẹ nhàng, thiết tha.</a:t>
            </a:r>
          </a:p>
          <a:p>
            <a:pPr marL="285750" indent="-285750">
              <a:buFontTx/>
              <a:buChar char="-"/>
            </a:pPr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3, 4: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Nhịp nhanh hơn, giọng vui, khỏe khoắn, tràn đầy tự hào.</a:t>
            </a:r>
          </a:p>
          <a:p>
            <a:pPr marL="285750" indent="-285750">
              <a:buFontTx/>
              <a:buChar char="-"/>
            </a:pPr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 thơ 5: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Giọng chậm rãi, trầm lắng, thể hiện sự thành kính.</a:t>
            </a:r>
          </a:p>
        </p:txBody>
      </p:sp>
    </p:spTree>
    <p:extLst>
      <p:ext uri="{BB962C8B-B14F-4D97-AF65-F5344CB8AC3E}">
        <p14:creationId xmlns:p14="http://schemas.microsoft.com/office/powerpoint/2010/main" xmlns="" val="159420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41719"/>
          <a:stretch/>
        </p:blipFill>
        <p:spPr>
          <a:xfrm>
            <a:off x="8669799" y="5106576"/>
            <a:ext cx="3539964" cy="1765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1309" y="1803537"/>
            <a:ext cx="0" cy="4414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058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750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bài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458539" y="5432871"/>
            <a:ext cx="2488627" cy="194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063" y="2332040"/>
            <a:ext cx="4760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xao xác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ngoảnh lại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phù sa 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khuất</a:t>
            </a:r>
          </a:p>
          <a:p>
            <a:pPr marL="285750" indent="-285750">
              <a:buFontTx/>
              <a:buChar char="-"/>
            </a:pPr>
            <a:endParaRPr lang="vi-VN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4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z="2400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" y="-42712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9852" y="177025"/>
            <a:ext cx="11012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05543" y="5419935"/>
            <a:ext cx="2488627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20" y="961498"/>
            <a:ext cx="55644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mát trong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sáng năm xưa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mùa thu hương cốm mới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nhớ những ngày thu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xa.</a:t>
            </a:r>
          </a:p>
          <a:p>
            <a:pPr>
              <a:spcBef>
                <a:spcPct val="50000"/>
              </a:spcBef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chớm lạnh trong lòng Hà Nội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phố dài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xao xác hơi may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ra đi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 không ngoảnh lại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lưng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thềm nắng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 rơi đầy. </a:t>
            </a:r>
          </a:p>
          <a:p>
            <a:pPr>
              <a:spcBef>
                <a:spcPct val="50000"/>
              </a:spcBef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thu nay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 rồi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đứng vui nghe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giữa núi đồi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rừng tre phấp phới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thu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thay áo mới 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biếc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nói cười thiết tha.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915848" y="985047"/>
            <a:ext cx="6276304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800" dirty="0">
                <a:latin typeface="+mj-lt"/>
              </a:rPr>
              <a:t>Trời xanh đây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là của chúng ta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Núi rừng đây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là của chúng ta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Những cánh đồng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thơm mát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Những ngả đường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bát ngát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Những dòng sông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đỏ nặng phù sa. </a:t>
            </a:r>
          </a:p>
          <a:p>
            <a:pPr>
              <a:spcBef>
                <a:spcPct val="50000"/>
              </a:spcBef>
            </a:pPr>
            <a:r>
              <a:rPr lang="vi-VN" altLang="vi-VN" sz="2800" dirty="0">
                <a:latin typeface="+mj-lt"/>
              </a:rPr>
              <a:t>Nước chúng ta,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Nước những người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chưa bao giờ khuất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Ðêm đêm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rì rầm trong tiếng đất </a:t>
            </a:r>
            <a:br>
              <a:rPr lang="vi-VN" altLang="vi-VN" sz="2800" dirty="0">
                <a:latin typeface="+mj-lt"/>
              </a:rPr>
            </a:br>
            <a:r>
              <a:rPr lang="vi-VN" altLang="vi-VN" sz="2800" dirty="0">
                <a:latin typeface="+mj-lt"/>
              </a:rPr>
              <a:t>Những buổi ngày xưa </a:t>
            </a:r>
            <a:r>
              <a:rPr lang="vi-VN" altLang="vi-VN" sz="28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altLang="vi-VN" sz="2800" dirty="0">
                <a:latin typeface="+mj-lt"/>
              </a:rPr>
              <a:t> vọng nói về.</a:t>
            </a:r>
          </a:p>
          <a:p>
            <a:pPr>
              <a:spcBef>
                <a:spcPct val="50000"/>
              </a:spcBef>
            </a:pPr>
            <a:r>
              <a:rPr lang="vi-VN" altLang="vi-VN" sz="2800" dirty="0">
                <a:latin typeface="+mj-lt"/>
              </a:rPr>
              <a:t>                                   </a:t>
            </a:r>
            <a:r>
              <a:rPr lang="vi-VN" altLang="vi-VN" sz="2800" i="1" dirty="0">
                <a:latin typeface="+mj-lt"/>
              </a:rPr>
              <a:t>Nguyễn Đình Thi</a:t>
            </a:r>
          </a:p>
          <a:p>
            <a:pPr>
              <a:spcBef>
                <a:spcPct val="50000"/>
              </a:spcBef>
            </a:pPr>
            <a:endParaRPr lang="vi-VN" altLang="vi-VN" sz="26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vi-VN" altLang="vi-VN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7402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6" y="-535209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928" y="270196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6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293" y="322264"/>
            <a:ext cx="977987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1.Những ngày thu đẹp và buồn được tả trong khổ thơ nào?</a:t>
            </a:r>
            <a:endParaRPr lang="vi-VN" sz="2800" dirty="0">
              <a:solidFill>
                <a:srgbClr val="FF0000"/>
              </a:solidFill>
              <a:latin typeface="+mj-lt"/>
              <a:ea typeface="方正粗圆_GBK" pitchFamily="65" charset="-122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  <a:ea typeface="方正粗圆_GBK" pitchFamily="65" charset="-122"/>
                <a:cs typeface="Times New Roman" panose="02020603050405020304" pitchFamily="18" charset="0"/>
              </a:rPr>
              <a:t>Những ngày thu đẹp và buồn được tả trong khổ thơ 1 và 2.</a:t>
            </a:r>
            <a:endParaRPr lang="vi-VN" sz="3200" i="1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5292" y="2211960"/>
            <a:ext cx="2582608" cy="20375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i="1" dirty="0">
                <a:solidFill>
                  <a:srgbClr val="FF0000"/>
                </a:solidFill>
                <a:latin typeface="+mj-lt"/>
              </a:rPr>
              <a:t>Những từ ngữ cho thấy mùa thu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87900" y="2411855"/>
            <a:ext cx="1478940" cy="8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87900" y="3252292"/>
            <a:ext cx="1559926" cy="62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66840" y="2124551"/>
            <a:ext cx="1351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+mj-lt"/>
              </a:rPr>
              <a:t>Đẹp: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7826" y="3603922"/>
            <a:ext cx="1351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+mj-lt"/>
              </a:rPr>
              <a:t>Buồn: </a:t>
            </a: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5309818" y="2124551"/>
            <a:ext cx="6641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mát trong, gió thổi mùa thu hương cốm mới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5676219" y="3608302"/>
            <a:ext cx="6365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chớm lạnh, phố dài xao xác hơi may, người ra đi đầu không ngoảnh lại, thềm nắng lá rơi đầy.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1788" y="5431971"/>
            <a:ext cx="97798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+mj-lt"/>
              </a:rPr>
              <a:t>*Tại sao mùa thu xưa đẹp mà lại buồn 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" y="14070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41719"/>
          <a:stretch/>
        </p:blipFill>
        <p:spPr>
          <a:xfrm>
            <a:off x="8669799" y="5106576"/>
            <a:ext cx="3539964" cy="1765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1309" y="1803537"/>
            <a:ext cx="0" cy="48934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058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750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bài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458539" y="5432871"/>
            <a:ext cx="2488627" cy="194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42930"/>
            <a:ext cx="4760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xao xác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ngoảnh lại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phù sa</a:t>
            </a:r>
            <a:endParaRPr lang="en-GB" sz="3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khuất</a:t>
            </a:r>
          </a:p>
          <a:p>
            <a:pPr marL="285750" indent="-285750">
              <a:buFontTx/>
              <a:buChar char="-"/>
            </a:pPr>
            <a:endParaRPr lang="vi-VN" sz="2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978" y="2301263"/>
            <a:ext cx="5847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r>
              <a:rPr lang="vi-VN" sz="3200" dirty="0">
                <a:latin typeface="+mj-lt"/>
              </a:rPr>
              <a:t>: </a:t>
            </a:r>
            <a:r>
              <a:rPr lang="vi-VN" sz="3200" b="1" i="1" dirty="0">
                <a:latin typeface="+mj-lt"/>
              </a:rPr>
              <a:t>Những ngày thu đẹp và buồn của mùa thu xưa.</a:t>
            </a:r>
          </a:p>
        </p:txBody>
      </p:sp>
    </p:spTree>
    <p:extLst>
      <p:ext uri="{BB962C8B-B14F-4D97-AF65-F5344CB8AC3E}">
        <p14:creationId xmlns:p14="http://schemas.microsoft.com/office/powerpoint/2010/main" xmlns="" val="25638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2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67" t="52385" r="7734" b="5896"/>
          <a:stretch/>
        </p:blipFill>
        <p:spPr>
          <a:xfrm>
            <a:off x="9727508" y="5485114"/>
            <a:ext cx="2570846" cy="1383697"/>
          </a:xfrm>
          <a:prstGeom prst="rect">
            <a:avLst/>
          </a:prstGeom>
        </p:spPr>
      </p:pic>
      <p:pic>
        <p:nvPicPr>
          <p:cNvPr id="8" name="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3" t="41480" r="29200" b="9927"/>
          <a:stretch/>
        </p:blipFill>
        <p:spPr>
          <a:xfrm>
            <a:off x="9760901" y="5246307"/>
            <a:ext cx="1289355" cy="1611693"/>
          </a:xfrm>
          <a:prstGeom prst="rect">
            <a:avLst/>
          </a:prstGeom>
        </p:spPr>
      </p:pic>
      <p:pic>
        <p:nvPicPr>
          <p:cNvPr id="9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0" t="40532" r="10666" b="10638"/>
          <a:stretch/>
        </p:blipFill>
        <p:spPr>
          <a:xfrm>
            <a:off x="10983771" y="4989827"/>
            <a:ext cx="1139978" cy="1619555"/>
          </a:xfrm>
          <a:prstGeom prst="rect">
            <a:avLst/>
          </a:prstGeom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64421" y="631206"/>
            <a:ext cx="117593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vi-VN" altLang="vi-V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Nêu một hình ảnh đẹp và vui về mùa thu mới trong khổ thơ thứ ba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4702" y="2015859"/>
            <a:ext cx="3425588" cy="20375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vi-VN" sz="3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Hình ảnh đẹp và vui về mùa thu mới: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78775" y="2275330"/>
            <a:ext cx="1478940" cy="8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04532" y="3081133"/>
            <a:ext cx="1478940" cy="86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1447" y="1933936"/>
            <a:ext cx="135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Đẹp: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1447" y="3627674"/>
            <a:ext cx="135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Vui: 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542650" y="1933936"/>
            <a:ext cx="55810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tre phấp phới, trời thu thay áo mới, trời thu trong biếc. 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542649" y="3627674"/>
            <a:ext cx="52731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tre phấp phới, trong biếc nói cười thiết tha.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9271" y="4900339"/>
            <a:ext cx="97798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70C0"/>
                </a:solidFill>
                <a:latin typeface="+mj-lt"/>
              </a:rPr>
              <a:t>*Tại sao mùa thu mới đẹp và vui 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5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44" y="-42712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7" t="41719"/>
          <a:stretch/>
        </p:blipFill>
        <p:spPr>
          <a:xfrm>
            <a:off x="8669799" y="5106576"/>
            <a:ext cx="3539964" cy="17654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708" y="42204"/>
            <a:ext cx="11012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Tập đọc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1309" y="1803537"/>
            <a:ext cx="0" cy="4414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058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7505" y="1747265"/>
            <a:ext cx="409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bài</a:t>
            </a:r>
          </a:p>
        </p:txBody>
      </p:sp>
      <p:pic>
        <p:nvPicPr>
          <p:cNvPr id="24" name="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458539" y="5432871"/>
            <a:ext cx="2488627" cy="194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616684"/>
            <a:ext cx="4760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xao xác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ngoảnh lại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+mj-lt"/>
              </a:rPr>
              <a:t>phù sa </a:t>
            </a:r>
            <a:endParaRPr lang="en-GB" sz="3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khuất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4978" y="2301263"/>
            <a:ext cx="5819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1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vi-VN" sz="3200" dirty="0">
                <a:latin typeface="+mj-lt"/>
              </a:rPr>
              <a:t>: </a:t>
            </a:r>
            <a:r>
              <a:rPr lang="vi-VN" sz="3200" i="1" dirty="0">
                <a:latin typeface="+mj-lt"/>
              </a:rPr>
              <a:t>Những ngày thu đẹp và buồn của mùa thu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4978" y="3423455"/>
            <a:ext cx="5847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Ý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khổ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:</a:t>
            </a:r>
            <a:r>
              <a:rPr lang="vi-VN" sz="3200" i="1" dirty="0"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Hình ảnh đẹp và vui về mùa thu mới.</a:t>
            </a:r>
          </a:p>
        </p:txBody>
      </p:sp>
    </p:spTree>
    <p:extLst>
      <p:ext uri="{BB962C8B-B14F-4D97-AF65-F5344CB8AC3E}">
        <p14:creationId xmlns:p14="http://schemas.microsoft.com/office/powerpoint/2010/main" xmlns="" val="2759764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647</Words>
  <Application>Microsoft Office PowerPoint</Application>
  <PresentationFormat>Custom</PresentationFormat>
  <Paragraphs>109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loccp_000</dc:creator>
  <cp:lastModifiedBy>FPT</cp:lastModifiedBy>
  <cp:revision>78</cp:revision>
  <dcterms:created xsi:type="dcterms:W3CDTF">2018-03-18T12:57:24Z</dcterms:created>
  <dcterms:modified xsi:type="dcterms:W3CDTF">2020-05-05T12:21:01Z</dcterms:modified>
</cp:coreProperties>
</file>